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</p:sldIdLst>
  <p:sldSz cx="26212800" cy="14630400"/>
  <p:notesSz cx="6858000" cy="9144000"/>
  <p:embeddedFontLst>
    <p:embeddedFont>
      <p:font typeface="Arial MT Pro" charset="1" panose="020B0502020202020204"/>
      <p:regular r:id="rId7"/>
    </p:embeddedFont>
    <p:embeddedFont>
      <p:font typeface="Barlow Bold" charset="1" panose="00000800000000000000"/>
      <p:regular r:id="rId8"/>
    </p:embeddedFont>
    <p:embeddedFont>
      <p:font typeface="Barlow Medium" charset="1" panose="00000600000000000000"/>
      <p:regular r:id="rId9"/>
    </p:embeddedFont>
    <p:embeddedFont>
      <p:font typeface="Helvetica World" charset="1" panose="020B0500040000020004"/>
      <p:regular r:id="rId10"/>
    </p:embeddedFont>
    <p:embeddedFont>
      <p:font typeface="Roboto" charset="1" panose="0200000000000000000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26212800" cy="14646402"/>
          </a:xfrm>
          <a:custGeom>
            <a:avLst/>
            <a:gdLst/>
            <a:ahLst/>
            <a:cxnLst/>
            <a:rect r="r" b="b" t="t" l="l"/>
            <a:pathLst>
              <a:path h="14646402" w="26212800">
                <a:moveTo>
                  <a:pt x="0" y="0"/>
                </a:moveTo>
                <a:lnTo>
                  <a:pt x="26212800" y="0"/>
                </a:lnTo>
                <a:lnTo>
                  <a:pt x="26212800" y="14646402"/>
                </a:lnTo>
                <a:lnTo>
                  <a:pt x="0" y="14646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50214" y="677244"/>
            <a:ext cx="16525875" cy="2345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18"/>
              </a:lnSpc>
            </a:pPr>
            <a:r>
              <a:rPr lang="en-US" sz="6198" spc="-6">
                <a:solidFill>
                  <a:srgbClr val="1E2E3C"/>
                </a:solidFill>
                <a:latin typeface="Arial MT Pro"/>
                <a:ea typeface="Arial MT Pro"/>
                <a:cs typeface="Arial MT Pro"/>
                <a:sym typeface="Arial MT Pro"/>
              </a:rPr>
              <a:t>2025 Tradecraft: The Shift to Identity &amp; Evasion</a:t>
            </a:r>
          </a:p>
          <a:p>
            <a:pPr algn="l">
              <a:lnSpc>
                <a:spcPts val="3352"/>
              </a:lnSpc>
            </a:pPr>
            <a:r>
              <a:rPr lang="en-US" sz="2763" spc="27">
                <a:solidFill>
                  <a:srgbClr val="2E2E2C"/>
                </a:solidFill>
                <a:latin typeface="Arial MT Pro"/>
                <a:ea typeface="Arial MT Pro"/>
                <a:cs typeface="Arial MT Pro"/>
                <a:sym typeface="Arial MT Pro"/>
              </a:rPr>
              <a:t>Cybercrime is industrializing, using automation and Al to</a:t>
            </a:r>
          </a:p>
          <a:p>
            <a:pPr algn="l">
              <a:lnSpc>
                <a:spcPts val="3352"/>
              </a:lnSpc>
            </a:pPr>
            <a:r>
              <a:rPr lang="en-US" sz="2763" spc="27">
                <a:solidFill>
                  <a:srgbClr val="2E2E2C"/>
                </a:solidFill>
                <a:latin typeface="Arial MT Pro"/>
                <a:ea typeface="Arial MT Pro"/>
                <a:cs typeface="Arial MT Pro"/>
                <a:sym typeface="Arial MT Pro"/>
              </a:rPr>
              <a:t>accelerate the attack lifecycle, shifting focus from malware</a:t>
            </a:r>
          </a:p>
          <a:p>
            <a:pPr algn="l">
              <a:lnSpc>
                <a:spcPts val="3352"/>
              </a:lnSpc>
            </a:pPr>
            <a:r>
              <a:rPr lang="en-US" sz="2763" spc="27">
                <a:solidFill>
                  <a:srgbClr val="2E2E2C"/>
                </a:solidFill>
                <a:latin typeface="Arial MT Pro"/>
                <a:ea typeface="Arial MT Pro"/>
                <a:cs typeface="Arial MT Pro"/>
                <a:sym typeface="Arial MT Pro"/>
              </a:rPr>
              <a:t>to methods that exploit identity and blend in.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042731" y="4544752"/>
            <a:ext cx="1419225" cy="372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3"/>
              </a:lnSpc>
            </a:pPr>
            <a:r>
              <a:rPr lang="en-US" sz="2195">
                <a:solidFill>
                  <a:srgbClr val="1D3944"/>
                </a:solidFill>
                <a:latin typeface="Barlow Bold"/>
                <a:ea typeface="Barlow Bold"/>
                <a:cs typeface="Barlow Bold"/>
                <a:sym typeface="Barlow Bold"/>
              </a:rPr>
              <a:t>Automated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69537" y="5080391"/>
            <a:ext cx="4467225" cy="1874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72"/>
              </a:lnSpc>
            </a:pPr>
            <a:r>
              <a:rPr lang="en-US" sz="2802" spc="61">
                <a:solidFill>
                  <a:srgbClr val="2E2E2C"/>
                </a:solidFill>
                <a:latin typeface="Arial MT Pro"/>
                <a:ea typeface="Arial MT Pro"/>
                <a:cs typeface="Arial MT Pro"/>
                <a:sym typeface="Arial MT Pro"/>
              </a:rPr>
              <a:t>Q1: Industrialized Phishing</a:t>
            </a:r>
          </a:p>
          <a:p>
            <a:pPr algn="l">
              <a:lnSpc>
                <a:spcPts val="3622"/>
              </a:lnSpc>
            </a:pPr>
            <a:r>
              <a:rPr lang="en-US" sz="2841">
                <a:solidFill>
                  <a:srgbClr val="2E2E2C"/>
                </a:solidFill>
                <a:latin typeface="Barlow Medium"/>
                <a:ea typeface="Barlow Medium"/>
                <a:cs typeface="Barlow Medium"/>
                <a:sym typeface="Barlow Medium"/>
              </a:rPr>
              <a:t>(Commodity Threat)</a:t>
            </a:r>
          </a:p>
          <a:p>
            <a:pPr algn="l">
              <a:lnSpc>
                <a:spcPts val="2469"/>
              </a:lnSpc>
            </a:pPr>
            <a:r>
              <a:rPr lang="en-US" sz="1937">
                <a:solidFill>
                  <a:srgbClr val="2E2E2C"/>
                </a:solidFill>
                <a:latin typeface="Barlow Medium"/>
                <a:ea typeface="Barlow Medium"/>
                <a:cs typeface="Barlow Medium"/>
                <a:sym typeface="Barlow Medium"/>
              </a:rPr>
              <a:t>Automated phishing kits perfectly</a:t>
            </a:r>
          </a:p>
          <a:p>
            <a:pPr algn="l">
              <a:lnSpc>
                <a:spcPts val="2763"/>
              </a:lnSpc>
            </a:pPr>
            <a:r>
              <a:rPr lang="en-US" sz="2167" spc="13">
                <a:solidFill>
                  <a:srgbClr val="2E2E2C"/>
                </a:solidFill>
                <a:latin typeface="Arial MT Pro"/>
                <a:ea typeface="Arial MT Pro"/>
                <a:cs typeface="Arial MT Pro"/>
                <a:sym typeface="Arial MT Pro"/>
              </a:rPr>
              <a:t>replicate banking portals to steal</a:t>
            </a:r>
          </a:p>
          <a:p>
            <a:pPr algn="l">
              <a:lnSpc>
                <a:spcPts val="2140"/>
              </a:lnSpc>
            </a:pPr>
            <a:r>
              <a:rPr lang="en-US" sz="1678">
                <a:solidFill>
                  <a:srgbClr val="2E2E2C"/>
                </a:solidFill>
                <a:latin typeface="Barlow Bold"/>
                <a:ea typeface="Barlow Bold"/>
                <a:cs typeface="Barlow Bold"/>
                <a:sym typeface="Barlow Bold"/>
              </a:rPr>
              <a:t>credentials and MFA codes.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916799" y="3398217"/>
            <a:ext cx="1466850" cy="6059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03"/>
              </a:lnSpc>
            </a:pPr>
            <a:r>
              <a:rPr lang="en-US" sz="3145">
                <a:solidFill>
                  <a:srgbClr val="2D593D"/>
                </a:solidFill>
                <a:latin typeface="Arial MT Pro"/>
                <a:ea typeface="Arial MT Pro"/>
                <a:cs typeface="Arial MT Pro"/>
                <a:sym typeface="Arial MT Pro"/>
              </a:rPr>
              <a:t>Stealthy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880223" y="4101930"/>
            <a:ext cx="4352925" cy="1479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56"/>
              </a:lnSpc>
            </a:pPr>
            <a:r>
              <a:rPr lang="en-US" sz="2778" spc="69">
                <a:solidFill>
                  <a:srgbClr val="2E2E2C"/>
                </a:solidFill>
                <a:latin typeface="Arial MT Pro"/>
                <a:ea typeface="Arial MT Pro"/>
                <a:cs typeface="Arial MT Pro"/>
                <a:sym typeface="Arial MT Pro"/>
              </a:rPr>
              <a:t>Q2: Evasion Dominance</a:t>
            </a:r>
          </a:p>
          <a:p>
            <a:pPr algn="l">
              <a:lnSpc>
                <a:spcPts val="2314"/>
              </a:lnSpc>
            </a:pPr>
            <a:r>
              <a:rPr lang="en-US" sz="1808">
                <a:solidFill>
                  <a:srgbClr val="2E2E2C"/>
                </a:solidFill>
                <a:latin typeface="Barlow Bold"/>
                <a:ea typeface="Barlow Bold"/>
                <a:cs typeface="Barlow Bold"/>
                <a:sym typeface="Barlow Bold"/>
              </a:rPr>
              <a:t>Attackers use native system tools</a:t>
            </a:r>
          </a:p>
          <a:p>
            <a:pPr algn="l">
              <a:lnSpc>
                <a:spcPts val="2685"/>
              </a:lnSpc>
            </a:pPr>
            <a:r>
              <a:rPr lang="en-US" sz="2097" spc="39">
                <a:solidFill>
                  <a:srgbClr val="2E2E2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like PowerShell to hide their actions</a:t>
            </a:r>
          </a:p>
          <a:p>
            <a:pPr algn="l">
              <a:lnSpc>
                <a:spcPts val="2853"/>
              </a:lnSpc>
            </a:pPr>
            <a:r>
              <a:rPr lang="en-US" sz="2228" spc="-2">
                <a:solidFill>
                  <a:srgbClr val="2E2E2C"/>
                </a:solidFill>
                <a:latin typeface="Arial MT Pro"/>
                <a:ea typeface="Arial MT Pro"/>
                <a:cs typeface="Arial MT Pro"/>
                <a:sym typeface="Arial MT Pro"/>
              </a:rPr>
              <a:t>from security software.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243250" y="6579258"/>
            <a:ext cx="714375" cy="202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30"/>
              </a:lnSpc>
            </a:pPr>
            <a:r>
              <a:rPr lang="en-US" sz="1021" spc="28">
                <a:solidFill>
                  <a:srgbClr val="4C585F"/>
                </a:solidFill>
                <a:latin typeface="Arial MT Pro"/>
                <a:ea typeface="Arial MT Pro"/>
                <a:cs typeface="Arial MT Pro"/>
                <a:sym typeface="Arial MT Pro"/>
              </a:rPr>
              <a:t>PowerShell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728954" y="2420302"/>
            <a:ext cx="4276725" cy="1884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24"/>
              </a:lnSpc>
            </a:pPr>
            <a:r>
              <a:rPr lang="en-US" sz="2786" spc="72">
                <a:solidFill>
                  <a:srgbClr val="2E2E2C"/>
                </a:solidFill>
                <a:latin typeface="Arial MT Pro"/>
                <a:ea typeface="Arial MT Pro"/>
                <a:cs typeface="Arial MT Pro"/>
                <a:sym typeface="Arial MT Pro"/>
              </a:rPr>
              <a:t>Q3: Spyware Resurgence</a:t>
            </a:r>
          </a:p>
          <a:p>
            <a:pPr algn="l">
              <a:lnSpc>
                <a:spcPts val="3103"/>
              </a:lnSpc>
            </a:pPr>
            <a:r>
              <a:rPr lang="en-US" sz="2453">
                <a:solidFill>
                  <a:srgbClr val="2E2E2C"/>
                </a:solidFill>
                <a:latin typeface="Barlow Medium"/>
                <a:ea typeface="Barlow Medium"/>
                <a:cs typeface="Barlow Medium"/>
                <a:sym typeface="Barlow Medium"/>
              </a:rPr>
              <a:t>(Advanced Tradecraft)</a:t>
            </a:r>
          </a:p>
          <a:p>
            <a:pPr algn="l">
              <a:lnSpc>
                <a:spcPts val="2819"/>
              </a:lnSpc>
            </a:pPr>
            <a:r>
              <a:rPr lang="en-US" sz="2228" spc="-26">
                <a:solidFill>
                  <a:srgbClr val="2E2E2C"/>
                </a:solidFill>
                <a:latin typeface="Arial MT Pro"/>
                <a:ea typeface="Arial MT Pro"/>
                <a:cs typeface="Arial MT Pro"/>
                <a:sym typeface="Arial MT Pro"/>
              </a:rPr>
              <a:t>Mercenary groups sell advanced</a:t>
            </a:r>
          </a:p>
          <a:p>
            <a:pPr algn="l">
              <a:lnSpc>
                <a:spcPts val="2287"/>
              </a:lnSpc>
            </a:pPr>
            <a:r>
              <a:rPr lang="en-US" sz="1808">
                <a:solidFill>
                  <a:srgbClr val="2E2E2C"/>
                </a:solidFill>
                <a:latin typeface="Barlow Bold"/>
                <a:ea typeface="Barlow Bold"/>
                <a:cs typeface="Barlow Bold"/>
                <a:sym typeface="Barlow Bold"/>
              </a:rPr>
              <a:t>commercial spyware to state-level</a:t>
            </a:r>
          </a:p>
          <a:p>
            <a:pPr algn="l">
              <a:lnSpc>
                <a:spcPts val="2852"/>
              </a:lnSpc>
            </a:pPr>
            <a:r>
              <a:rPr lang="en-US" sz="2254" spc="-24">
                <a:solidFill>
                  <a:srgbClr val="2E2E2C"/>
                </a:solidFill>
                <a:latin typeface="Arial MT Pro"/>
                <a:ea typeface="Arial MT Pro"/>
                <a:cs typeface="Arial MT Pro"/>
                <a:sym typeface="Arial MT Pro"/>
              </a:rPr>
              <a:t>actors for targeted survelliance.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528536" y="494076"/>
            <a:ext cx="1628775" cy="537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8"/>
              </a:lnSpc>
            </a:pPr>
            <a:r>
              <a:rPr lang="en-US" sz="2827" spc="110">
                <a:solidFill>
                  <a:srgbClr val="71323A"/>
                </a:solidFill>
                <a:latin typeface="Arial MT Pro"/>
                <a:ea typeface="Arial MT Pro"/>
                <a:cs typeface="Arial MT Pro"/>
                <a:sym typeface="Arial MT Pro"/>
              </a:rPr>
              <a:t>Al-Driven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528536" y="1115078"/>
            <a:ext cx="4895850" cy="1476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7"/>
              </a:lnSpc>
            </a:pPr>
            <a:r>
              <a:rPr lang="en-US" sz="2977" spc="8">
                <a:solidFill>
                  <a:srgbClr val="2E2E2C"/>
                </a:solidFill>
                <a:latin typeface="Arial MT Pro"/>
                <a:ea typeface="Arial MT Pro"/>
                <a:cs typeface="Arial MT Pro"/>
                <a:sym typeface="Arial MT Pro"/>
              </a:rPr>
              <a:t>Q4: Identity Weaponization</a:t>
            </a:r>
          </a:p>
          <a:p>
            <a:pPr algn="l">
              <a:lnSpc>
                <a:spcPts val="2630"/>
              </a:lnSpc>
            </a:pPr>
            <a:r>
              <a:rPr lang="en-US" sz="2195">
                <a:solidFill>
                  <a:srgbClr val="2E2E2C"/>
                </a:solidFill>
                <a:latin typeface="Barlow Bold"/>
                <a:ea typeface="Barlow Bold"/>
                <a:cs typeface="Barlow Bold"/>
                <a:sym typeface="Barlow Bold"/>
              </a:rPr>
              <a:t>Al-generated deepfake voices are used</a:t>
            </a:r>
          </a:p>
          <a:p>
            <a:pPr algn="l">
              <a:lnSpc>
                <a:spcPts val="2783"/>
              </a:lnSpc>
            </a:pPr>
            <a:r>
              <a:rPr lang="en-US" sz="2323" spc="-46">
                <a:solidFill>
                  <a:srgbClr val="2E2E2C"/>
                </a:solidFill>
                <a:latin typeface="Arial MT Pro"/>
                <a:ea typeface="Arial MT Pro"/>
                <a:cs typeface="Arial MT Pro"/>
                <a:sym typeface="Arial MT Pro"/>
              </a:rPr>
              <a:t>to trick corporate help desks into</a:t>
            </a:r>
          </a:p>
          <a:p>
            <a:pPr algn="l">
              <a:lnSpc>
                <a:spcPts val="2320"/>
              </a:lnSpc>
            </a:pPr>
            <a:r>
              <a:rPr lang="en-US" sz="1937">
                <a:solidFill>
                  <a:srgbClr val="2E2E2C"/>
                </a:solidFill>
                <a:latin typeface="Barlow Medium"/>
                <a:ea typeface="Barlow Medium"/>
                <a:cs typeface="Barlow Medium"/>
                <a:sym typeface="Barlow Medium"/>
              </a:rPr>
              <a:t>resetting executive passwords.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161911" y="12610467"/>
            <a:ext cx="3400425" cy="12242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7"/>
              </a:lnSpc>
            </a:pPr>
            <a:r>
              <a:rPr lang="en-US" sz="2233" spc="75">
                <a:solidFill>
                  <a:srgbClr val="2E2E2C"/>
                </a:solidFill>
                <a:latin typeface="Arial MT Pro"/>
                <a:ea typeface="Arial MT Pro"/>
                <a:cs typeface="Arial MT Pro"/>
                <a:sym typeface="Arial MT Pro"/>
              </a:rPr>
              <a:t>Defender Challenge</a:t>
            </a:r>
          </a:p>
          <a:p>
            <a:pPr algn="l">
              <a:lnSpc>
                <a:spcPts val="2440"/>
              </a:lnSpc>
            </a:pPr>
            <a:r>
              <a:rPr lang="en-US" sz="1941" spc="1">
                <a:solidFill>
                  <a:srgbClr val="2E2E2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Defending against pixsl-perfect</a:t>
            </a:r>
          </a:p>
          <a:p>
            <a:pPr algn="l">
              <a:lnSpc>
                <a:spcPts val="2110"/>
              </a:lnSpc>
            </a:pPr>
            <a:r>
              <a:rPr lang="en-US" sz="1678">
                <a:solidFill>
                  <a:srgbClr val="2E2E2C"/>
                </a:solidFill>
                <a:latin typeface="Barlow Medium"/>
                <a:ea typeface="Barlow Medium"/>
                <a:cs typeface="Barlow Medium"/>
                <a:sym typeface="Barlow Medium"/>
              </a:rPr>
              <a:t>credential harvesting at an</a:t>
            </a:r>
          </a:p>
          <a:p>
            <a:pPr algn="l">
              <a:lnSpc>
                <a:spcPts val="2062"/>
              </a:lnSpc>
            </a:pPr>
            <a:r>
              <a:rPr lang="en-US" sz="1640" spc="108">
                <a:solidFill>
                  <a:srgbClr val="2E2E2C"/>
                </a:solidFill>
                <a:latin typeface="Arial MT Pro"/>
                <a:ea typeface="Arial MT Pro"/>
                <a:cs typeface="Arial MT Pro"/>
                <a:sym typeface="Arial MT Pro"/>
              </a:rPr>
              <a:t>industrial scale.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362681" y="12630620"/>
            <a:ext cx="2895600" cy="12301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77"/>
              </a:lnSpc>
            </a:pPr>
            <a:r>
              <a:rPr lang="en-US" sz="2173" spc="115">
                <a:solidFill>
                  <a:srgbClr val="2E2E2C"/>
                </a:solidFill>
                <a:latin typeface="Arial MT Pro"/>
                <a:ea typeface="Arial MT Pro"/>
                <a:cs typeface="Arial MT Pro"/>
                <a:sym typeface="Arial MT Pro"/>
              </a:rPr>
              <a:t>Defender Challenge</a:t>
            </a:r>
          </a:p>
          <a:p>
            <a:pPr algn="l">
              <a:lnSpc>
                <a:spcPts val="2227"/>
              </a:lnSpc>
            </a:pPr>
            <a:r>
              <a:rPr lang="en-US" sz="1808">
                <a:solidFill>
                  <a:srgbClr val="2E2E2C"/>
                </a:solidFill>
                <a:latin typeface="Barlow Bold"/>
                <a:ea typeface="Barlow Bold"/>
                <a:cs typeface="Barlow Bold"/>
                <a:sym typeface="Barlow Bold"/>
              </a:rPr>
              <a:t>Distinguishing malicious</a:t>
            </a:r>
          </a:p>
          <a:p>
            <a:pPr algn="l">
              <a:lnSpc>
                <a:spcPts val="2344"/>
              </a:lnSpc>
            </a:pPr>
            <a:r>
              <a:rPr lang="en-US" sz="1902">
                <a:solidFill>
                  <a:srgbClr val="2E2E2C"/>
                </a:solidFill>
                <a:latin typeface="Arial MT Pro"/>
                <a:ea typeface="Arial MT Pro"/>
                <a:cs typeface="Arial MT Pro"/>
                <a:sym typeface="Arial MT Pro"/>
              </a:rPr>
              <a:t>PowerShell from legitimate</a:t>
            </a:r>
          </a:p>
          <a:p>
            <a:pPr algn="l">
              <a:lnSpc>
                <a:spcPts val="2235"/>
              </a:lnSpc>
            </a:pPr>
            <a:r>
              <a:rPr lang="en-US" sz="1814" spc="52">
                <a:solidFill>
                  <a:srgbClr val="2E2E2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administrative activity.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561559" y="12599825"/>
            <a:ext cx="2724150" cy="4206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4"/>
              </a:lnSpc>
            </a:pPr>
            <a:r>
              <a:rPr lang="en-US" sz="2188" spc="100">
                <a:solidFill>
                  <a:srgbClr val="2E2E2C"/>
                </a:solidFill>
                <a:latin typeface="Arial MT Pro"/>
                <a:ea typeface="Arial MT Pro"/>
                <a:cs typeface="Arial MT Pro"/>
                <a:sym typeface="Arial MT Pro"/>
              </a:rPr>
              <a:t>Defender Challenge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563829" y="13089598"/>
            <a:ext cx="3105150" cy="515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15"/>
              </a:lnSpc>
            </a:pPr>
            <a:r>
              <a:rPr lang="en-US" sz="1808">
                <a:solidFill>
                  <a:srgbClr val="2E2E2C"/>
                </a:solidFill>
                <a:latin typeface="Barlow Bold"/>
                <a:ea typeface="Barlow Bold"/>
                <a:cs typeface="Barlow Bold"/>
                <a:sym typeface="Barlow Bold"/>
              </a:rPr>
              <a:t>Countering commercially-soid</a:t>
            </a:r>
          </a:p>
          <a:p>
            <a:pPr algn="l">
              <a:lnSpc>
                <a:spcPts val="2075"/>
              </a:lnSpc>
            </a:pPr>
            <a:r>
              <a:rPr lang="en-US" sz="1861" spc="24">
                <a:solidFill>
                  <a:srgbClr val="2E2E2C"/>
                </a:solidFill>
                <a:latin typeface="Arial MT Pro"/>
                <a:ea typeface="Arial MT Pro"/>
                <a:cs typeface="Arial MT Pro"/>
                <a:sym typeface="Arial MT Pro"/>
              </a:rPr>
              <a:t>surveillance tools used by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1790009" y="12630993"/>
            <a:ext cx="2857500" cy="686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8"/>
              </a:lnSpc>
            </a:pPr>
            <a:r>
              <a:rPr lang="en-US" sz="2323" spc="37">
                <a:solidFill>
                  <a:srgbClr val="2E2E2C"/>
                </a:solidFill>
                <a:latin typeface="Arial MT Pro"/>
                <a:ea typeface="Arial MT Pro"/>
                <a:cs typeface="Arial MT Pro"/>
                <a:sym typeface="Arial MT Pro"/>
              </a:rPr>
              <a:t>Defender Challenge</a:t>
            </a:r>
          </a:p>
          <a:p>
            <a:pPr algn="l">
              <a:lnSpc>
                <a:spcPts val="2319"/>
              </a:lnSpc>
            </a:pPr>
            <a:r>
              <a:rPr lang="en-US" sz="1939" spc="-11">
                <a:solidFill>
                  <a:srgbClr val="2E2E2C"/>
                </a:solidFill>
                <a:latin typeface="Roboto"/>
                <a:ea typeface="Roboto"/>
                <a:cs typeface="Roboto"/>
                <a:sym typeface="Roboto"/>
              </a:rPr>
              <a:t>Securing voice verification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1790390" y="13274015"/>
            <a:ext cx="3028950" cy="3444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41"/>
              </a:lnSpc>
            </a:pPr>
            <a:r>
              <a:rPr lang="en-US" sz="1815" spc="34">
                <a:solidFill>
                  <a:srgbClr val="2E2E2C"/>
                </a:solidFill>
                <a:latin typeface="Arial MT Pro"/>
                <a:ea typeface="Arial MT Pro"/>
                <a:cs typeface="Arial MT Pro"/>
                <a:sym typeface="Arial MT Pro"/>
              </a:rPr>
              <a:t>channels against convincing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5625382" y="13624221"/>
            <a:ext cx="2924175" cy="306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31"/>
              </a:lnSpc>
            </a:pPr>
            <a:r>
              <a:rPr lang="en-US" sz="1808">
                <a:solidFill>
                  <a:srgbClr val="2E2E2C"/>
                </a:solidFill>
                <a:latin typeface="Barlow Bold"/>
                <a:ea typeface="Barlow Bold"/>
                <a:cs typeface="Barlow Bold"/>
                <a:sym typeface="Barlow Bold"/>
              </a:rPr>
              <a:t>sophisticated threat groups.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1838730" y="13624221"/>
            <a:ext cx="3390900" cy="306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31"/>
              </a:lnSpc>
            </a:pPr>
            <a:r>
              <a:rPr lang="en-US" sz="1808">
                <a:solidFill>
                  <a:srgbClr val="2E2E2C"/>
                </a:solidFill>
                <a:latin typeface="Barlow Bold"/>
                <a:ea typeface="Barlow Bold"/>
                <a:cs typeface="Barlow Bold"/>
                <a:sym typeface="Barlow Bold"/>
              </a:rPr>
              <a:t>Al-driven impersonation attacks.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DAG90k9mLsE</dc:identifier>
  <dcterms:modified xsi:type="dcterms:W3CDTF">2011-08-01T06:04:30Z</dcterms:modified>
  <cp:revision>1</cp:revision>
  <dc:title>FY2025 Executive Intelligence Summary: From Elevated Risk to Direct Confrontation The New Battlefield: Blurring Lines Between Crime &amp; Conflict</dc:title>
</cp:coreProperties>
</file>

<file path=docProps/thumbnail.jpeg>
</file>